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4"/>
  </p:notesMasterIdLst>
  <p:sldIdLst>
    <p:sldId id="256" r:id="rId2"/>
    <p:sldId id="309" r:id="rId3"/>
    <p:sldId id="257" r:id="rId4"/>
    <p:sldId id="272" r:id="rId5"/>
    <p:sldId id="273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8" r:id="rId17"/>
    <p:sldId id="289" r:id="rId18"/>
    <p:sldId id="290" r:id="rId19"/>
    <p:sldId id="286" r:id="rId20"/>
    <p:sldId id="291" r:id="rId21"/>
    <p:sldId id="292" r:id="rId22"/>
    <p:sldId id="293" r:id="rId23"/>
    <p:sldId id="296" r:id="rId24"/>
    <p:sldId id="294" r:id="rId25"/>
    <p:sldId id="297" r:id="rId26"/>
    <p:sldId id="285" r:id="rId27"/>
    <p:sldId id="295" r:id="rId28"/>
    <p:sldId id="298" r:id="rId29"/>
    <p:sldId id="299" r:id="rId30"/>
    <p:sldId id="300" r:id="rId31"/>
    <p:sldId id="301" r:id="rId32"/>
    <p:sldId id="302" r:id="rId33"/>
    <p:sldId id="303" r:id="rId34"/>
    <p:sldId id="287" r:id="rId35"/>
    <p:sldId id="304" r:id="rId36"/>
    <p:sldId id="305" r:id="rId37"/>
    <p:sldId id="306" r:id="rId38"/>
    <p:sldId id="307" r:id="rId39"/>
    <p:sldId id="258" r:id="rId40"/>
    <p:sldId id="269" r:id="rId41"/>
    <p:sldId id="308" r:id="rId42"/>
    <p:sldId id="270" r:id="rId43"/>
  </p:sldIdLst>
  <p:sldSz cx="18288000" cy="10287000"/>
  <p:notesSz cx="6858000" cy="9144000"/>
  <p:embeddedFontLst>
    <p:embeddedFont>
      <p:font typeface="Alegreya Bold" panose="020B0604020202020204" charset="0"/>
      <p:regular r:id="rId45"/>
    </p:embeddedFont>
    <p:embeddedFont>
      <p:font typeface="Alegreya Medium" panose="020B0604020202020204" charset="0"/>
      <p:regular r:id="rId46"/>
    </p:embeddedFont>
    <p:embeddedFont>
      <p:font typeface="Alegreya Sans SC Heavy" panose="020B0604020202020204" charset="0"/>
      <p:regular r:id="rId47"/>
    </p:embeddedFont>
    <p:embeddedFont>
      <p:font typeface="Alegreya Ultra-Bold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46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229AC4-9C0B-4AAF-9A8E-5F878CA34BE7}" type="datetimeFigureOut">
              <a:rPr lang="en-US" smtClean="0"/>
              <a:t>10/6/2024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4447B-0647-41AF-9B5E-221F192BA6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C4447B-0647-41AF-9B5E-221F192BA6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053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7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9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4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48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2.sv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.svg"/><Relationship Id="rId5" Type="http://schemas.openxmlformats.org/officeDocument/2006/relationships/image" Target="../media/image16.sv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0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5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7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59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5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60.png"/><Relationship Id="rId2" Type="http://schemas.openxmlformats.org/officeDocument/2006/relationships/image" Target="../media/image15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63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2.sv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6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67.png"/><Relationship Id="rId10" Type="http://schemas.openxmlformats.org/officeDocument/2006/relationships/image" Target="../media/image6.svg"/><Relationship Id="rId4" Type="http://schemas.openxmlformats.org/officeDocument/2006/relationships/image" Target="../media/image16.svg"/><Relationship Id="rId9" Type="http://schemas.openxmlformats.org/officeDocument/2006/relationships/image" Target="../media/image5.png"/><Relationship Id="rId1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66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69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Relationship Id="rId1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7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73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Relationship Id="rId1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2.sv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Relationship Id="rId1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8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7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8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Relationship Id="rId1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2.sv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2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8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8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8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22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.svg"/><Relationship Id="rId5" Type="http://schemas.openxmlformats.org/officeDocument/2006/relationships/image" Target="../media/image16.svg"/><Relationship Id="rId15" Type="http://schemas.openxmlformats.org/officeDocument/2006/relationships/image" Target="../media/image26.png"/><Relationship Id="rId10" Type="http://schemas.openxmlformats.org/officeDocument/2006/relationships/image" Target="../media/image5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03.sv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93.svg"/><Relationship Id="rId5" Type="http://schemas.openxmlformats.org/officeDocument/2006/relationships/image" Target="../media/image99.svg"/><Relationship Id="rId15" Type="http://schemas.openxmlformats.org/officeDocument/2006/relationships/image" Target="../media/image105.svg"/><Relationship Id="rId10" Type="http://schemas.openxmlformats.org/officeDocument/2006/relationships/image" Target="../media/image92.png"/><Relationship Id="rId4" Type="http://schemas.openxmlformats.org/officeDocument/2006/relationships/image" Target="../media/image98.png"/><Relationship Id="rId9" Type="http://schemas.openxmlformats.org/officeDocument/2006/relationships/image" Target="../media/image91.svg"/><Relationship Id="rId1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8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6.svg"/><Relationship Id="rId3" Type="http://schemas.openxmlformats.org/officeDocument/2006/relationships/image" Target="../media/image14.svg"/><Relationship Id="rId7" Type="http://schemas.openxmlformats.org/officeDocument/2006/relationships/image" Target="../media/image16.svg"/><Relationship Id="rId12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22.sv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0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6856" y="2535136"/>
            <a:ext cx="10034287" cy="364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 b="1" dirty="0">
                <a:solidFill>
                  <a:srgbClr val="433831"/>
                </a:solidFill>
                <a:latin typeface="Alegreya Sans SC Heavy"/>
                <a:ea typeface="Alegreya Sans SC Heavy"/>
                <a:cs typeface="Alegreya Sans SC Heavy"/>
                <a:sym typeface="Alegreya Sans SC Heavy"/>
              </a:rPr>
              <a:t>Audio Effect Processor</a:t>
            </a:r>
          </a:p>
        </p:txBody>
      </p:sp>
      <p:sp>
        <p:nvSpPr>
          <p:cNvPr id="3" name="Freeform 3"/>
          <p:cNvSpPr/>
          <p:nvPr/>
        </p:nvSpPr>
        <p:spPr>
          <a:xfrm>
            <a:off x="7543800" y="5864119"/>
            <a:ext cx="6465058" cy="928617"/>
          </a:xfrm>
          <a:custGeom>
            <a:avLst/>
            <a:gdLst/>
            <a:ahLst/>
            <a:cxnLst/>
            <a:rect l="l" t="t" r="r" b="b"/>
            <a:pathLst>
              <a:path w="6465058" h="928617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58007" y="7770848"/>
            <a:ext cx="6371987" cy="1194748"/>
          </a:xfrm>
          <a:custGeom>
            <a:avLst/>
            <a:gdLst/>
            <a:ahLst/>
            <a:cxnLst/>
            <a:rect l="l" t="t" r="r" b="b"/>
            <a:pathLst>
              <a:path w="6371987" h="1194748">
                <a:moveTo>
                  <a:pt x="0" y="0"/>
                </a:moveTo>
                <a:lnTo>
                  <a:pt x="6371986" y="0"/>
                </a:lnTo>
                <a:lnTo>
                  <a:pt x="6371986" y="1194748"/>
                </a:lnTo>
                <a:lnTo>
                  <a:pt x="0" y="1194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77074" y="8624805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4541947" y="-802882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01715">
            <a:off x="303683" y="7751368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649553">
            <a:off x="16677659" y="1112034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013536" y="1662153"/>
            <a:ext cx="458160" cy="436499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5746082" y="6273135"/>
            <a:ext cx="261444" cy="249084"/>
            <a:chOff x="0" y="0"/>
            <a:chExt cx="1772920" cy="1689100"/>
          </a:xfrm>
        </p:grpSpPr>
        <p:sp>
          <p:nvSpPr>
            <p:cNvPr id="17" name="Freeform 1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9" name="Freeform 1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20" name="Group 20"/>
          <p:cNvGrpSpPr>
            <a:grpSpLocks noChangeAspect="1"/>
          </p:cNvGrpSpPr>
          <p:nvPr/>
        </p:nvGrpSpPr>
        <p:grpSpPr>
          <a:xfrm>
            <a:off x="13276555" y="1880528"/>
            <a:ext cx="261444" cy="249084"/>
            <a:chOff x="0" y="0"/>
            <a:chExt cx="1772920" cy="1689100"/>
          </a:xfrm>
        </p:grpSpPr>
        <p:sp>
          <p:nvSpPr>
            <p:cNvPr id="21" name="Freeform 21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12086197" y="4360916"/>
            <a:ext cx="1142219" cy="1142219"/>
            <a:chOff x="0" y="0"/>
            <a:chExt cx="1522959" cy="1522959"/>
          </a:xfrm>
        </p:grpSpPr>
        <p:grpSp>
          <p:nvGrpSpPr>
            <p:cNvPr id="37" name="Group 37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grpSp>
        <p:nvGrpSpPr>
          <p:cNvPr id="43" name="Group 43"/>
          <p:cNvGrpSpPr/>
          <p:nvPr/>
        </p:nvGrpSpPr>
        <p:grpSpPr>
          <a:xfrm>
            <a:off x="5256092" y="2746551"/>
            <a:ext cx="595772" cy="595772"/>
            <a:chOff x="0" y="0"/>
            <a:chExt cx="794363" cy="794363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794363" cy="794363"/>
              <a:chOff x="0" y="0"/>
              <a:chExt cx="812800" cy="8128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</p:grpSp>
      <p:sp>
        <p:nvSpPr>
          <p:cNvPr id="50" name="TextBox 50"/>
          <p:cNvSpPr txBox="1"/>
          <p:nvPr/>
        </p:nvSpPr>
        <p:spPr>
          <a:xfrm>
            <a:off x="6455517" y="8044437"/>
            <a:ext cx="5376966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 b="1" dirty="0">
                <a:solidFill>
                  <a:srgbClr val="433831"/>
                </a:solidFill>
                <a:latin typeface="Alegreya Bold"/>
                <a:ea typeface="Alegreya Bold"/>
                <a:cs typeface="Alegreya Bold"/>
                <a:sym typeface="Alegreya Bold"/>
              </a:rPr>
              <a:t>DSP LAB – EEE  </a:t>
            </a:r>
            <a:r>
              <a:rPr lang="en-US" sz="3399" b="1" dirty="0">
                <a:solidFill>
                  <a:srgbClr val="433831"/>
                </a:solidFill>
                <a:ea typeface="Alegreya Bold"/>
                <a:cs typeface="Alegreya Bold"/>
                <a:sym typeface="Alegreya Bold"/>
              </a:rPr>
              <a:t>3310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5371517" y="8222606"/>
            <a:ext cx="1172978" cy="1172978"/>
            <a:chOff x="0" y="0"/>
            <a:chExt cx="1563971" cy="1563971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6945746" y="4656543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Not possible</a:t>
            </a:r>
          </a:p>
        </p:txBody>
      </p:sp>
      <p:sp>
        <p:nvSpPr>
          <p:cNvPr id="12" name="Freeform 12"/>
          <p:cNvSpPr/>
          <p:nvPr/>
        </p:nvSpPr>
        <p:spPr>
          <a:xfrm>
            <a:off x="4545873" y="998148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053551" y="1270706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Trim</a:t>
            </a:r>
          </a:p>
        </p:txBody>
      </p:sp>
    </p:spTree>
    <p:extLst>
      <p:ext uri="{BB962C8B-B14F-4D97-AF65-F5344CB8AC3E}">
        <p14:creationId xmlns:p14="http://schemas.microsoft.com/office/powerpoint/2010/main" val="17010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Linearly increase over time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Fade in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7" name="TextBox 37">
            <a:extLst>
              <a:ext uri="{FF2B5EF4-FFF2-40B4-BE49-F238E27FC236}">
                <a16:creationId xmlns:a16="http://schemas.microsoft.com/office/drawing/2014/main" id="{462BA361-E6E1-E817-E333-0E62B82B164A}"/>
              </a:ext>
            </a:extLst>
          </p:cNvPr>
          <p:cNvSpPr txBox="1"/>
          <p:nvPr/>
        </p:nvSpPr>
        <p:spPr>
          <a:xfrm>
            <a:off x="13106400" y="1489610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Fade in </a:t>
            </a: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70%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F0491-8BAA-383A-8BCF-358F29415E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43" y="2479303"/>
            <a:ext cx="7604500" cy="6120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06EF16-7E02-7AEC-8BEA-B11B0B4B42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0" y="3807133"/>
            <a:ext cx="8132470" cy="35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9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the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Fade in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7" name="TextBox 37">
            <a:extLst>
              <a:ext uri="{FF2B5EF4-FFF2-40B4-BE49-F238E27FC236}">
                <a16:creationId xmlns:a16="http://schemas.microsoft.com/office/drawing/2014/main" id="{462BA361-E6E1-E817-E333-0E62B82B164A}"/>
              </a:ext>
            </a:extLst>
          </p:cNvPr>
          <p:cNvSpPr txBox="1"/>
          <p:nvPr/>
        </p:nvSpPr>
        <p:spPr>
          <a:xfrm>
            <a:off x="13106400" y="1489610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Fade in </a:t>
            </a: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70%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49957-3FFD-8D74-341F-92B31BEDD0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46" y="2271540"/>
            <a:ext cx="7331926" cy="6164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78F73-314C-55E1-0F6F-FCF619A50F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41" y="3294065"/>
            <a:ext cx="10258418" cy="37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2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Linearly decrease over time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Fade out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7" name="TextBox 37">
            <a:extLst>
              <a:ext uri="{FF2B5EF4-FFF2-40B4-BE49-F238E27FC236}">
                <a16:creationId xmlns:a16="http://schemas.microsoft.com/office/drawing/2014/main" id="{462BA361-E6E1-E817-E333-0E62B82B164A}"/>
              </a:ext>
            </a:extLst>
          </p:cNvPr>
          <p:cNvSpPr txBox="1"/>
          <p:nvPr/>
        </p:nvSpPr>
        <p:spPr>
          <a:xfrm>
            <a:off x="13106400" y="1489610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Fade out </a:t>
            </a: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13A-21D0-ECEE-B7F9-0E35FD83C7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136" y="2435119"/>
            <a:ext cx="7229278" cy="590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01FCBE-998D-5605-3C3A-3892DB8679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8" y="3063472"/>
            <a:ext cx="9786809" cy="378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3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Fade out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7" name="TextBox 37">
            <a:extLst>
              <a:ext uri="{FF2B5EF4-FFF2-40B4-BE49-F238E27FC236}">
                <a16:creationId xmlns:a16="http://schemas.microsoft.com/office/drawing/2014/main" id="{462BA361-E6E1-E817-E333-0E62B82B164A}"/>
              </a:ext>
            </a:extLst>
          </p:cNvPr>
          <p:cNvSpPr txBox="1"/>
          <p:nvPr/>
        </p:nvSpPr>
        <p:spPr>
          <a:xfrm>
            <a:off x="13106400" y="1489610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Fade out </a:t>
            </a: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90%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13A-21D0-ECEE-B7F9-0E35FD83C7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51741" y="2435119"/>
            <a:ext cx="7168067" cy="5909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04840-DEA2-98B2-560E-BA79ED3409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19" y="3009408"/>
            <a:ext cx="10434996" cy="403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9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Reverse the signal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45F13A-21D0-ECEE-B7F9-0E35FD83C7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1654" y="2435119"/>
            <a:ext cx="6908241" cy="5909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04840-DEA2-98B2-560E-BA79ED3409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40" y="3485453"/>
            <a:ext cx="10434996" cy="184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56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Reverse the signal again to recover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Flip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C04840-DEA2-98B2-560E-BA79ED340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140" y="3485453"/>
            <a:ext cx="10434996" cy="1843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46" y="1652479"/>
            <a:ext cx="7326865" cy="637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3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Multiplying Sample Rate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Speed Up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4EF034B-CEC4-162D-CD81-5FA1E79DC5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943" y="1548191"/>
            <a:ext cx="7919660" cy="6364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7CBA8C-1586-C893-6E96-EB0BE49EC7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3" y="4000500"/>
            <a:ext cx="7864156" cy="1774475"/>
          </a:xfrm>
          <a:prstGeom prst="rect">
            <a:avLst/>
          </a:prstGeom>
        </p:spPr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7C473727-CE8C-F41E-76D5-FBDA11FBC170}"/>
              </a:ext>
            </a:extLst>
          </p:cNvPr>
          <p:cNvSpPr txBox="1"/>
          <p:nvPr/>
        </p:nvSpPr>
        <p:spPr>
          <a:xfrm>
            <a:off x="12877800" y="839750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Multiply 2x Fs</a:t>
            </a:r>
          </a:p>
        </p:txBody>
      </p:sp>
    </p:spTree>
    <p:extLst>
      <p:ext uri="{BB962C8B-B14F-4D97-AF65-F5344CB8AC3E}">
        <p14:creationId xmlns:p14="http://schemas.microsoft.com/office/powerpoint/2010/main" val="381551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Divide Sample Rate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Slows Down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7" name="TextBox 37">
            <a:extLst>
              <a:ext uri="{FF2B5EF4-FFF2-40B4-BE49-F238E27FC236}">
                <a16:creationId xmlns:a16="http://schemas.microsoft.com/office/drawing/2014/main" id="{7C473727-CE8C-F41E-76D5-FBDA11FBC170}"/>
              </a:ext>
            </a:extLst>
          </p:cNvPr>
          <p:cNvSpPr txBox="1"/>
          <p:nvPr/>
        </p:nvSpPr>
        <p:spPr>
          <a:xfrm>
            <a:off x="12707177" y="109053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Multiply 0.5x 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039F7-1144-A842-51BF-643363AB030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0" y="4112457"/>
            <a:ext cx="7509473" cy="1164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00532-53D5-93B4-3514-6B9923D4D7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2117149"/>
            <a:ext cx="6738640" cy="555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81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8060" y="-580689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37914" y="3746944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7275" y="294021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Dynamic Effects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737914" y="4563916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258069" y="3730977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Compressor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258069" y="4563916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Normalize</a:t>
            </a: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9BD1DFE9-AE4B-C44F-D912-2787C47F50A4}"/>
              </a:ext>
            </a:extLst>
          </p:cNvPr>
          <p:cNvSpPr/>
          <p:nvPr/>
        </p:nvSpPr>
        <p:spPr>
          <a:xfrm>
            <a:off x="1737914" y="5380888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5707A4A-E78F-1A57-DE55-EA11CD66CC61}"/>
              </a:ext>
            </a:extLst>
          </p:cNvPr>
          <p:cNvSpPr txBox="1"/>
          <p:nvPr/>
        </p:nvSpPr>
        <p:spPr>
          <a:xfrm>
            <a:off x="2258069" y="5368698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Distortion</a:t>
            </a: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8557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8060" y="-580689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7275" y="294021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Team Members</a:t>
            </a:r>
          </a:p>
        </p:txBody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914400" y="4114729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914400" y="2489742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2658B415-4368-1BCF-2319-F4F55D3921BC}"/>
              </a:ext>
            </a:extLst>
          </p:cNvPr>
          <p:cNvSpPr txBox="1"/>
          <p:nvPr/>
        </p:nvSpPr>
        <p:spPr>
          <a:xfrm>
            <a:off x="2438400" y="2868557"/>
            <a:ext cx="7326865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6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Naimur Rahman –  </a:t>
            </a:r>
            <a:r>
              <a:rPr lang="en-US" sz="36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021 221 043</a:t>
            </a:r>
          </a:p>
        </p:txBody>
      </p:sp>
      <p:grpSp>
        <p:nvGrpSpPr>
          <p:cNvPr id="3" name="Group 21">
            <a:extLst>
              <a:ext uri="{FF2B5EF4-FFF2-40B4-BE49-F238E27FC236}">
                <a16:creationId xmlns:a16="http://schemas.microsoft.com/office/drawing/2014/main" id="{E666542B-6785-07D1-80FC-C62EF831AC5F}"/>
              </a:ext>
            </a:extLst>
          </p:cNvPr>
          <p:cNvGrpSpPr/>
          <p:nvPr/>
        </p:nvGrpSpPr>
        <p:grpSpPr>
          <a:xfrm>
            <a:off x="914400" y="5770475"/>
            <a:ext cx="1172978" cy="1172978"/>
            <a:chOff x="0" y="0"/>
            <a:chExt cx="1563971" cy="1563971"/>
          </a:xfrm>
        </p:grpSpPr>
        <p:grpSp>
          <p:nvGrpSpPr>
            <p:cNvPr id="4" name="Group 22">
              <a:extLst>
                <a:ext uri="{FF2B5EF4-FFF2-40B4-BE49-F238E27FC236}">
                  <a16:creationId xmlns:a16="http://schemas.microsoft.com/office/drawing/2014/main" id="{6B63F848-ED21-744D-1512-2D851C86B509}"/>
                </a:ext>
              </a:extLst>
            </p:cNvPr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8" name="Freeform 23">
                <a:extLst>
                  <a:ext uri="{FF2B5EF4-FFF2-40B4-BE49-F238E27FC236}">
                    <a16:creationId xmlns:a16="http://schemas.microsoft.com/office/drawing/2014/main" id="{ACF1FCA9-6929-6D9D-65EF-0AD86FD7E8C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9" name="TextBox 24">
                <a:extLst>
                  <a:ext uri="{FF2B5EF4-FFF2-40B4-BE49-F238E27FC236}">
                    <a16:creationId xmlns:a16="http://schemas.microsoft.com/office/drawing/2014/main" id="{DB4FD63B-6147-B639-8C06-E7B4124761FC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5" name="Group 25">
              <a:extLst>
                <a:ext uri="{FF2B5EF4-FFF2-40B4-BE49-F238E27FC236}">
                  <a16:creationId xmlns:a16="http://schemas.microsoft.com/office/drawing/2014/main" id="{B475B2D2-6FCF-34A5-975E-CA4B8CAC7FE4}"/>
                </a:ext>
              </a:extLst>
            </p:cNvPr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6" name="Freeform 26">
                <a:extLst>
                  <a:ext uri="{FF2B5EF4-FFF2-40B4-BE49-F238E27FC236}">
                    <a16:creationId xmlns:a16="http://schemas.microsoft.com/office/drawing/2014/main" id="{FBAC9CE6-C655-DE58-8241-3813838674C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7" name="TextBox 27">
                <a:extLst>
                  <a:ext uri="{FF2B5EF4-FFF2-40B4-BE49-F238E27FC236}">
                    <a16:creationId xmlns:a16="http://schemas.microsoft.com/office/drawing/2014/main" id="{45DE51C8-2D26-3E47-CD2B-963CCCAFEF44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10" name="Group 18">
            <a:extLst>
              <a:ext uri="{FF2B5EF4-FFF2-40B4-BE49-F238E27FC236}">
                <a16:creationId xmlns:a16="http://schemas.microsoft.com/office/drawing/2014/main" id="{CF3E8FB6-C761-E839-6F91-4C413AD8A34F}"/>
              </a:ext>
            </a:extLst>
          </p:cNvPr>
          <p:cNvGrpSpPr>
            <a:grpSpLocks noChangeAspect="1"/>
          </p:cNvGrpSpPr>
          <p:nvPr/>
        </p:nvGrpSpPr>
        <p:grpSpPr>
          <a:xfrm>
            <a:off x="1354787" y="2946626"/>
            <a:ext cx="261444" cy="249084"/>
            <a:chOff x="0" y="0"/>
            <a:chExt cx="1772920" cy="1689100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24F01929-6B7B-DD50-BCED-4647C21F3AB7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2" name="Group 18">
            <a:extLst>
              <a:ext uri="{FF2B5EF4-FFF2-40B4-BE49-F238E27FC236}">
                <a16:creationId xmlns:a16="http://schemas.microsoft.com/office/drawing/2014/main" id="{E1621F16-D1A5-6310-DD5B-1E1D03C90D75}"/>
              </a:ext>
            </a:extLst>
          </p:cNvPr>
          <p:cNvGrpSpPr>
            <a:grpSpLocks noChangeAspect="1"/>
          </p:cNvGrpSpPr>
          <p:nvPr/>
        </p:nvGrpSpPr>
        <p:grpSpPr>
          <a:xfrm>
            <a:off x="1353476" y="4602631"/>
            <a:ext cx="261444" cy="249084"/>
            <a:chOff x="0" y="0"/>
            <a:chExt cx="1772920" cy="1689100"/>
          </a:xfrm>
        </p:grpSpPr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D221B846-1E24-4C5D-E281-8F92C97186A9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50" name="Group 18">
            <a:extLst>
              <a:ext uri="{FF2B5EF4-FFF2-40B4-BE49-F238E27FC236}">
                <a16:creationId xmlns:a16="http://schemas.microsoft.com/office/drawing/2014/main" id="{A36FA912-C5DB-DECD-FA3C-56DFD7583A09}"/>
              </a:ext>
            </a:extLst>
          </p:cNvPr>
          <p:cNvGrpSpPr>
            <a:grpSpLocks noChangeAspect="1"/>
          </p:cNvGrpSpPr>
          <p:nvPr/>
        </p:nvGrpSpPr>
        <p:grpSpPr>
          <a:xfrm>
            <a:off x="1352165" y="6237578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40B8C5D4-87F0-EF58-0998-0ABB9A56A666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2" name="TextBox 37">
            <a:extLst>
              <a:ext uri="{FF2B5EF4-FFF2-40B4-BE49-F238E27FC236}">
                <a16:creationId xmlns:a16="http://schemas.microsoft.com/office/drawing/2014/main" id="{BDEEDE20-E48D-0C77-D285-2A3A35750B75}"/>
              </a:ext>
            </a:extLst>
          </p:cNvPr>
          <p:cNvSpPr txBox="1"/>
          <p:nvPr/>
        </p:nvSpPr>
        <p:spPr>
          <a:xfrm>
            <a:off x="2438399" y="4484986"/>
            <a:ext cx="7326865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6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Md. Nayon Khan –  </a:t>
            </a:r>
            <a:r>
              <a:rPr lang="en-US" sz="36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021 221 045</a:t>
            </a:r>
          </a:p>
        </p:txBody>
      </p:sp>
      <p:sp>
        <p:nvSpPr>
          <p:cNvPr id="55" name="TextBox 37">
            <a:extLst>
              <a:ext uri="{FF2B5EF4-FFF2-40B4-BE49-F238E27FC236}">
                <a16:creationId xmlns:a16="http://schemas.microsoft.com/office/drawing/2014/main" id="{B3383336-070A-3E26-CE52-C25BFE38FB36}"/>
              </a:ext>
            </a:extLst>
          </p:cNvPr>
          <p:cNvSpPr txBox="1"/>
          <p:nvPr/>
        </p:nvSpPr>
        <p:spPr>
          <a:xfrm>
            <a:off x="2438399" y="6191731"/>
            <a:ext cx="7326865" cy="484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6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Suvom Karmakar–  </a:t>
            </a:r>
            <a:r>
              <a:rPr lang="en-US" sz="36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021 221 027</a:t>
            </a:r>
          </a:p>
        </p:txBody>
      </p:sp>
    </p:spTree>
    <p:extLst>
      <p:ext uri="{BB962C8B-B14F-4D97-AF65-F5344CB8AC3E}">
        <p14:creationId xmlns:p14="http://schemas.microsoft.com/office/powerpoint/2010/main" val="800193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931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Reduces difference between peak and minimum amplitude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Compressor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BC04840-DEA2-98B2-560E-BA79ED3409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168" y="4252538"/>
            <a:ext cx="8855766" cy="5661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1046" y="2636144"/>
            <a:ext cx="7326865" cy="62241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90B40-499F-3AB7-D9B6-D050218ACF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0" y="2878876"/>
            <a:ext cx="5410200" cy="1292200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0821136" y="1205799"/>
            <a:ext cx="7326865" cy="139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Threshold= -85dB,Ratio= 5,</a:t>
            </a:r>
          </a:p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Release time= 0.01s, Attack time = 0.1s, </a:t>
            </a:r>
          </a:p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Makeup gain = 1;</a:t>
            </a:r>
          </a:p>
        </p:txBody>
      </p:sp>
    </p:spTree>
    <p:extLst>
      <p:ext uri="{BB962C8B-B14F-4D97-AF65-F5344CB8AC3E}">
        <p14:creationId xmlns:p14="http://schemas.microsoft.com/office/powerpoint/2010/main" val="398778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Compressor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1046" y="2668727"/>
            <a:ext cx="7326865" cy="6158992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0821136" y="1205799"/>
            <a:ext cx="7326865" cy="1392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Threshold= -85dB,Ratio= 5,</a:t>
            </a:r>
          </a:p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Release time= 0.01s, Attack time = 0.1s, </a:t>
            </a:r>
          </a:p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Makeup gain = 1dB;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3C59E-B86A-7892-1148-E7C2C7B836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4" y="2477358"/>
            <a:ext cx="8419200" cy="700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15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Scaling the volume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Normalize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1590" y="2668727"/>
            <a:ext cx="7205776" cy="6158992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877800" y="155676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Level=1;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6BBA5DD-A538-6D60-B489-2A426A43A3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634" y="3301082"/>
            <a:ext cx="8884440" cy="307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21494" y="1752490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Get back the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Normalize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1046" y="2712462"/>
            <a:ext cx="7326865" cy="6071521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877800" y="155676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Previous peak = 0.75;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D329FD3-5E92-A197-4729-EFA13256FA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50" y="2947142"/>
            <a:ext cx="8580705" cy="443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87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Fuzzy &amp; overdriven quality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Distortion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1590" y="2759735"/>
            <a:ext cx="7205776" cy="5976976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801600" y="1646428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Gain =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AE6A3-9425-12CD-122D-37016F503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6" y="2975728"/>
            <a:ext cx="7825016" cy="3463172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352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the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Distortion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1591" y="6590289"/>
            <a:ext cx="7205776" cy="2884744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643367" y="571109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Gain = 1;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6AE6A3-9425-12CD-122D-37016F5039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174" y="2384297"/>
            <a:ext cx="7825016" cy="1560275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43E3E5F-2A83-35D8-62B9-0B221DFEC8F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8" y="4594809"/>
            <a:ext cx="8404100" cy="852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61FC94-3889-5EBA-D8F2-4D44F7B8C1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14" y="5589616"/>
            <a:ext cx="6141992" cy="2400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6A0F41-E4D8-E647-ED2A-8114897F82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41270" y="588200"/>
            <a:ext cx="7206097" cy="5974598"/>
          </a:xfrm>
          <a:prstGeom prst="rect">
            <a:avLst/>
          </a:prstGeom>
        </p:spPr>
      </p:pic>
      <p:sp>
        <p:nvSpPr>
          <p:cNvPr id="13" name="TextBox 37">
            <a:extLst>
              <a:ext uri="{FF2B5EF4-FFF2-40B4-BE49-F238E27FC236}">
                <a16:creationId xmlns:a16="http://schemas.microsoft.com/office/drawing/2014/main" id="{E8921E97-3925-7056-8D55-9D7A52B667C9}"/>
              </a:ext>
            </a:extLst>
          </p:cNvPr>
          <p:cNvSpPr txBox="1"/>
          <p:nvPr/>
        </p:nvSpPr>
        <p:spPr>
          <a:xfrm>
            <a:off x="1246633" y="879624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Amplifying factor 1.</a:t>
            </a:r>
          </a:p>
        </p:txBody>
      </p:sp>
    </p:spTree>
    <p:extLst>
      <p:ext uri="{BB962C8B-B14F-4D97-AF65-F5344CB8AC3E}">
        <p14:creationId xmlns:p14="http://schemas.microsoft.com/office/powerpoint/2010/main" val="323855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8060" y="-580689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2220" y="3421646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7275" y="294021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Spectrum Effects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12220" y="4238618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832375" y="3405679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Chorus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832375" y="4238618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Equalization</a:t>
            </a: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9BD1DFE9-AE4B-C44F-D912-2787C47F50A4}"/>
              </a:ext>
            </a:extLst>
          </p:cNvPr>
          <p:cNvSpPr/>
          <p:nvPr/>
        </p:nvSpPr>
        <p:spPr>
          <a:xfrm>
            <a:off x="1312220" y="5055590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5707A4A-E78F-1A57-DE55-EA11CD66CC61}"/>
              </a:ext>
            </a:extLst>
          </p:cNvPr>
          <p:cNvSpPr txBox="1"/>
          <p:nvPr/>
        </p:nvSpPr>
        <p:spPr>
          <a:xfrm>
            <a:off x="1832375" y="5043400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Pitch Shifting</a:t>
            </a: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3161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Robotic side echo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Chorus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317" y="2476500"/>
            <a:ext cx="7155363" cy="5976976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1127126" y="175487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Delay time = 0.1;Feedback gain=1;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4B2D23-4750-922F-CC99-A9FEF16500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3" b="85598"/>
          <a:stretch/>
        </p:blipFill>
        <p:spPr>
          <a:xfrm>
            <a:off x="619697" y="2355265"/>
            <a:ext cx="3203919" cy="982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6360F-BE38-C15D-5A59-3753B7B899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" y="3469211"/>
            <a:ext cx="4601217" cy="1095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E7B071-F48B-F62B-CB5D-1631550FB4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"/>
          <a:stretch/>
        </p:blipFill>
        <p:spPr>
          <a:xfrm>
            <a:off x="558737" y="4683281"/>
            <a:ext cx="6146863" cy="51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68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Chorus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EA2207-CDBF-7733-E495-27E5ADA953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36317" y="2476500"/>
            <a:ext cx="7155363" cy="5976976"/>
          </a:xfrm>
          <a:prstGeom prst="rect">
            <a:avLst/>
          </a:prstGeom>
        </p:spPr>
      </p:pic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1127126" y="175487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Delay time = 0.1;Feedback gain=1;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94B2D23-4750-922F-CC99-A9FEF16500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983" b="85598"/>
          <a:stretch/>
        </p:blipFill>
        <p:spPr>
          <a:xfrm>
            <a:off x="619697" y="2355265"/>
            <a:ext cx="3203919" cy="9829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6360F-BE38-C15D-5A59-3753B7B899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" y="3469211"/>
            <a:ext cx="4601217" cy="1095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8A9F0B-2DA6-A21C-C353-E7CBD4601F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7" y="5049609"/>
            <a:ext cx="7506930" cy="5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13299750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Gain changes in diff freq. band creates diff. effects,  bass, </a:t>
            </a:r>
            <a:r>
              <a:rPr lang="en-US" sz="3200" b="1" dirty="0" err="1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mids</a:t>
            </a: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&amp;  treble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Equalization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9F56121-1BC2-32F4-FD5B-C3CBBF101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3" y="2407157"/>
            <a:ext cx="6672204" cy="5822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C9CB0B-7961-CC4E-4903-475397FFDE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9" y="2380433"/>
            <a:ext cx="1781424" cy="58491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110633-2EB4-CD13-F2C0-F5F0F6DDE3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61" y="2293590"/>
            <a:ext cx="5334000" cy="28456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54C398B-6495-509F-EA71-02B707891E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017" y="6992907"/>
            <a:ext cx="7187210" cy="38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8060" y="-580689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7275" y="294021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Table of Contents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864046" y="2503193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7086600" y="-449142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384201" y="2503193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User Interface</a:t>
            </a: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9BD1DFE9-AE4B-C44F-D912-2787C47F50A4}"/>
              </a:ext>
            </a:extLst>
          </p:cNvPr>
          <p:cNvSpPr/>
          <p:nvPr/>
        </p:nvSpPr>
        <p:spPr>
          <a:xfrm>
            <a:off x="864046" y="3320165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953A0AA9-E5A3-2E6E-8CE7-A3EB6383D33D}"/>
              </a:ext>
            </a:extLst>
          </p:cNvPr>
          <p:cNvSpPr/>
          <p:nvPr/>
        </p:nvSpPr>
        <p:spPr>
          <a:xfrm>
            <a:off x="864045" y="4136678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6C69B71A-B8FC-EB69-EC8B-1F3D3A2C8489}"/>
              </a:ext>
            </a:extLst>
          </p:cNvPr>
          <p:cNvSpPr/>
          <p:nvPr/>
        </p:nvSpPr>
        <p:spPr>
          <a:xfrm>
            <a:off x="864043" y="4947733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A19B7348-3B9D-5143-AD67-EA96FD98AC3E}"/>
              </a:ext>
            </a:extLst>
          </p:cNvPr>
          <p:cNvSpPr/>
          <p:nvPr/>
        </p:nvSpPr>
        <p:spPr>
          <a:xfrm>
            <a:off x="864043" y="5645801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5707A4A-E78F-1A57-DE55-EA11CD66CC61}"/>
              </a:ext>
            </a:extLst>
          </p:cNvPr>
          <p:cNvSpPr txBox="1"/>
          <p:nvPr/>
        </p:nvSpPr>
        <p:spPr>
          <a:xfrm>
            <a:off x="1384201" y="3307975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Basic &amp; Reverse Basic Effects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56E16205-2FB2-6884-595E-24F84DC8AD02}"/>
              </a:ext>
            </a:extLst>
          </p:cNvPr>
          <p:cNvSpPr txBox="1"/>
          <p:nvPr/>
        </p:nvSpPr>
        <p:spPr>
          <a:xfrm>
            <a:off x="1384200" y="4120709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Dynamic &amp; Reverse Dynamic Effects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5" name="TextBox 38">
            <a:extLst>
              <a:ext uri="{FF2B5EF4-FFF2-40B4-BE49-F238E27FC236}">
                <a16:creationId xmlns:a16="http://schemas.microsoft.com/office/drawing/2014/main" id="{35895A2C-445C-B2E0-D515-2C04BDB6BBB0}"/>
              </a:ext>
            </a:extLst>
          </p:cNvPr>
          <p:cNvSpPr txBox="1"/>
          <p:nvPr/>
        </p:nvSpPr>
        <p:spPr>
          <a:xfrm>
            <a:off x="1356407" y="5654185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Time Based Effects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B27C1F72-FFC1-9223-BB18-81E6F1408A25}"/>
              </a:ext>
            </a:extLst>
          </p:cNvPr>
          <p:cNvSpPr txBox="1"/>
          <p:nvPr/>
        </p:nvSpPr>
        <p:spPr>
          <a:xfrm>
            <a:off x="1384199" y="4920905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Spectrum &amp;Reverse Spectrum Effects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7" name="Freeform 13">
            <a:extLst>
              <a:ext uri="{FF2B5EF4-FFF2-40B4-BE49-F238E27FC236}">
                <a16:creationId xmlns:a16="http://schemas.microsoft.com/office/drawing/2014/main" id="{55D71109-20A4-40B9-4391-D5E9DE028A1B}"/>
              </a:ext>
            </a:extLst>
          </p:cNvPr>
          <p:cNvSpPr/>
          <p:nvPr/>
        </p:nvSpPr>
        <p:spPr>
          <a:xfrm>
            <a:off x="864043" y="6362730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Freeform 13">
            <a:extLst>
              <a:ext uri="{FF2B5EF4-FFF2-40B4-BE49-F238E27FC236}">
                <a16:creationId xmlns:a16="http://schemas.microsoft.com/office/drawing/2014/main" id="{421E1C4A-36F9-35C5-F59B-6A333BE3C3A0}"/>
              </a:ext>
            </a:extLst>
          </p:cNvPr>
          <p:cNvSpPr/>
          <p:nvPr/>
        </p:nvSpPr>
        <p:spPr>
          <a:xfrm>
            <a:off x="864043" y="7122784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9" name="Freeform 13">
            <a:extLst>
              <a:ext uri="{FF2B5EF4-FFF2-40B4-BE49-F238E27FC236}">
                <a16:creationId xmlns:a16="http://schemas.microsoft.com/office/drawing/2014/main" id="{3C20F3F4-8089-FD54-8BD1-DDA3BF1DF8D2}"/>
              </a:ext>
            </a:extLst>
          </p:cNvPr>
          <p:cNvSpPr/>
          <p:nvPr/>
        </p:nvSpPr>
        <p:spPr>
          <a:xfrm>
            <a:off x="864043" y="7882838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3" name="TextBox 37">
            <a:extLst>
              <a:ext uri="{FF2B5EF4-FFF2-40B4-BE49-F238E27FC236}">
                <a16:creationId xmlns:a16="http://schemas.microsoft.com/office/drawing/2014/main" id="{63F87DE5-588E-3BEA-7B44-02086A16F150}"/>
              </a:ext>
            </a:extLst>
          </p:cNvPr>
          <p:cNvSpPr txBox="1"/>
          <p:nvPr/>
        </p:nvSpPr>
        <p:spPr>
          <a:xfrm>
            <a:off x="1341167" y="7072977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Applications &amp; Limitations</a:t>
            </a:r>
          </a:p>
        </p:txBody>
      </p:sp>
      <p:sp>
        <p:nvSpPr>
          <p:cNvPr id="54" name="TextBox 37">
            <a:extLst>
              <a:ext uri="{FF2B5EF4-FFF2-40B4-BE49-F238E27FC236}">
                <a16:creationId xmlns:a16="http://schemas.microsoft.com/office/drawing/2014/main" id="{2658B415-4368-1BCF-2319-F4F55D3921BC}"/>
              </a:ext>
            </a:extLst>
          </p:cNvPr>
          <p:cNvSpPr txBox="1"/>
          <p:nvPr/>
        </p:nvSpPr>
        <p:spPr>
          <a:xfrm>
            <a:off x="1341167" y="7853566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Conclusion</a:t>
            </a:r>
          </a:p>
        </p:txBody>
      </p:sp>
      <p:sp>
        <p:nvSpPr>
          <p:cNvPr id="56" name="TextBox 37">
            <a:extLst>
              <a:ext uri="{FF2B5EF4-FFF2-40B4-BE49-F238E27FC236}">
                <a16:creationId xmlns:a16="http://schemas.microsoft.com/office/drawing/2014/main" id="{68B913CA-1833-549B-A706-2B1B2497221E}"/>
              </a:ext>
            </a:extLst>
          </p:cNvPr>
          <p:cNvSpPr txBox="1"/>
          <p:nvPr/>
        </p:nvSpPr>
        <p:spPr>
          <a:xfrm>
            <a:off x="1341168" y="6362730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Result and Analysis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Equalizer Output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E7F876-1D52-3B52-6965-B71719E6D0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1" y="1909188"/>
            <a:ext cx="5801535" cy="457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B9219-BA47-5063-33A9-7CA0B741B1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552" y="1863456"/>
            <a:ext cx="5915851" cy="4648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F5681-3D8C-EA69-742D-B8F423B38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96" y="1878702"/>
            <a:ext cx="5772956" cy="4610743"/>
          </a:xfrm>
          <a:prstGeom prst="rect">
            <a:avLst/>
          </a:prstGeom>
        </p:spPr>
      </p:pic>
      <p:sp>
        <p:nvSpPr>
          <p:cNvPr id="8" name="TextBox 37">
            <a:extLst>
              <a:ext uri="{FF2B5EF4-FFF2-40B4-BE49-F238E27FC236}">
                <a16:creationId xmlns:a16="http://schemas.microsoft.com/office/drawing/2014/main" id="{9275F35F-2554-887B-BE5E-9630080EF883}"/>
              </a:ext>
            </a:extLst>
          </p:cNvPr>
          <p:cNvSpPr txBox="1"/>
          <p:nvPr/>
        </p:nvSpPr>
        <p:spPr>
          <a:xfrm>
            <a:off x="749663" y="6715819"/>
            <a:ext cx="49203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800" b="0" i="0" u="none" strike="noStrike" baseline="0" dirty="0"/>
              <a:t>Gain for 85 Hz: -20, Gain for 280 Hz: -16, Gain for 450 Hz: -14,</a:t>
            </a:r>
          </a:p>
          <a:p>
            <a:pPr algn="l"/>
            <a:r>
              <a:rPr lang="en-US" sz="1800" b="0" i="0" u="none" strike="noStrike" baseline="0" dirty="0"/>
              <a:t>Gain for 1kHz: -8, Gain for 3 kHz: -4, Gain for 6 kHz: 0, Gain for10kHz:</a:t>
            </a:r>
          </a:p>
          <a:p>
            <a:pPr algn="l"/>
            <a:r>
              <a:rPr lang="en-US" sz="1800" b="0" i="0" u="none" strike="noStrike" baseline="0" dirty="0"/>
              <a:t>4, Gain for 13kHz: 10, Gain for 16 kHz: 12, filter type IIR</a:t>
            </a:r>
            <a:endParaRPr lang="en-US" sz="3200" b="1" dirty="0">
              <a:solidFill>
                <a:srgbClr val="433831"/>
              </a:solidFill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11" name="TextBox 37">
            <a:extLst>
              <a:ext uri="{FF2B5EF4-FFF2-40B4-BE49-F238E27FC236}">
                <a16:creationId xmlns:a16="http://schemas.microsoft.com/office/drawing/2014/main" id="{F9ABAD19-3E86-C254-1CE2-D624AF52660E}"/>
              </a:ext>
            </a:extLst>
          </p:cNvPr>
          <p:cNvSpPr txBox="1"/>
          <p:nvPr/>
        </p:nvSpPr>
        <p:spPr>
          <a:xfrm>
            <a:off x="7273066" y="7020105"/>
            <a:ext cx="3265650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0" i="0" u="none" strike="noStrike" baseline="0" dirty="0">
                <a:latin typeface="CMR10"/>
              </a:rPr>
              <a:t>Fixed built in Lo-Fi</a:t>
            </a:r>
            <a:endParaRPr lang="en-US" sz="3200" b="1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289FC0-5A88-4641-54B2-1D60BFB5AE69}"/>
              </a:ext>
            </a:extLst>
          </p:cNvPr>
          <p:cNvSpPr txBox="1"/>
          <p:nvPr/>
        </p:nvSpPr>
        <p:spPr>
          <a:xfrm>
            <a:off x="12911403" y="7043567"/>
            <a:ext cx="3860148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b="0" i="0" u="none" strike="noStrike" baseline="0" dirty="0">
                <a:latin typeface="CMR10"/>
              </a:rPr>
              <a:t>Fixed built in Old Radio</a:t>
            </a:r>
            <a:endParaRPr lang="en-US" sz="3200" b="1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</p:spTree>
    <p:extLst>
      <p:ext uri="{BB962C8B-B14F-4D97-AF65-F5344CB8AC3E}">
        <p14:creationId xmlns:p14="http://schemas.microsoft.com/office/powerpoint/2010/main" val="9299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938957" y="1782291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original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Equalization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2" name="TextBox 37">
            <a:extLst>
              <a:ext uri="{FF2B5EF4-FFF2-40B4-BE49-F238E27FC236}">
                <a16:creationId xmlns:a16="http://schemas.microsoft.com/office/drawing/2014/main" id="{0F750E32-1741-F3ED-6212-30EF4BFB8CDC}"/>
              </a:ext>
            </a:extLst>
          </p:cNvPr>
          <p:cNvSpPr txBox="1"/>
          <p:nvPr/>
        </p:nvSpPr>
        <p:spPr>
          <a:xfrm>
            <a:off x="950622" y="2891583"/>
            <a:ext cx="14630400" cy="984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0" i="0" u="none" strike="noStrike" baseline="0" dirty="0">
                <a:latin typeface="CMR10"/>
              </a:rPr>
              <a:t>For reversing the equalizer just need to give gain opposite of previously given input,</a:t>
            </a:r>
          </a:p>
          <a:p>
            <a:pPr algn="l"/>
            <a:r>
              <a:rPr lang="en-US" sz="3200" b="0" i="0" u="none" strike="noStrike" baseline="0" dirty="0">
                <a:latin typeface="CMR10"/>
              </a:rPr>
              <a:t>in every band to retrieve the original signal.</a:t>
            </a:r>
            <a:endParaRPr lang="en-US" sz="3200" b="1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3898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Shift pitch to change in vocals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7590683" cy="135038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Pitch Shifting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115800" y="170148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Semitones= -5;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C149DE-48B7-FAF4-4A64-C1E75BB3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1" y="3046203"/>
            <a:ext cx="8529749" cy="1406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AC59-DE97-0313-424B-A22D1C3BE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793855"/>
            <a:ext cx="6858000" cy="56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53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the original Vocal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8429619" cy="1295555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7932696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Pitch Shifting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039600" y="263022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Semitones= -5;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297134" y="-613616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C149DE-48B7-FAF4-4A64-C1E75BB3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140954"/>
            <a:ext cx="9211459" cy="14995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AC59-DE97-0313-424B-A22D1C3BE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70" y="956600"/>
            <a:ext cx="6858000" cy="5696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73318-7DD4-CDE9-E08E-D94854A72A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70" y="6652984"/>
            <a:ext cx="6858000" cy="294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75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8060" y="-580689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180644" y="3294761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7275" y="294021"/>
            <a:ext cx="6168747" cy="1652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Time Based Effects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180644" y="4111733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700799" y="3278794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Echo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00799" y="4111733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Delay</a:t>
            </a: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9BD1DFE9-AE4B-C44F-D912-2787C47F50A4}"/>
              </a:ext>
            </a:extLst>
          </p:cNvPr>
          <p:cNvSpPr/>
          <p:nvPr/>
        </p:nvSpPr>
        <p:spPr>
          <a:xfrm>
            <a:off x="2180644" y="4928705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5707A4A-E78F-1A57-DE55-EA11CD66CC61}"/>
              </a:ext>
            </a:extLst>
          </p:cNvPr>
          <p:cNvSpPr txBox="1"/>
          <p:nvPr/>
        </p:nvSpPr>
        <p:spPr>
          <a:xfrm>
            <a:off x="2700799" y="4916515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Reverb</a:t>
            </a: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457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Repeated decaying sound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5991219" cy="1295555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020241" y="202356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Echo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115800" y="170148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Delay time=  0.1;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932438" y="-43555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C149DE-48B7-FAF4-4A64-C1E75BB3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135" y="2831955"/>
            <a:ext cx="9079928" cy="2840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AC59-DE97-0313-424B-A22D1C3BE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386" y="2793855"/>
            <a:ext cx="6742427" cy="56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84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Repeated  mirroring sound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5991219" cy="1295555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020241" y="202356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Delay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115800" y="170148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Delay time=  2;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932438" y="-43555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C149DE-48B7-FAF4-4A64-C1E75BB3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135" y="2831955"/>
            <a:ext cx="9079928" cy="2840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AC59-DE97-0313-424B-A22D1C3BE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6801" y="2793855"/>
            <a:ext cx="6713597" cy="56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64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Deep small echoes, calm sound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9" y="-2344"/>
            <a:ext cx="5991219" cy="1295555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-1020241" y="202356"/>
            <a:ext cx="7326865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Reverb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12115800" y="1701486"/>
            <a:ext cx="7326865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Wet=  100%;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4932438" y="-43555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BC149DE-48B7-FAF4-4A64-C1E75BB36B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014" y="2678202"/>
            <a:ext cx="6329692" cy="3760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0EAC59-DE97-0313-424B-A22D1C3BE0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06801" y="2863059"/>
            <a:ext cx="6713597" cy="555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64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97250" y="175487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Recover Original Signal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01137" y="-51980"/>
            <a:ext cx="8910872" cy="1806856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90558" y="139471"/>
            <a:ext cx="7326865" cy="1652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Time Based Effect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628446" y="1541767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" name="TextBox 37">
            <a:extLst>
              <a:ext uri="{FF2B5EF4-FFF2-40B4-BE49-F238E27FC236}">
                <a16:creationId xmlns:a16="http://schemas.microsoft.com/office/drawing/2014/main" id="{25AE2898-F3DE-9BDC-9F08-BC1BE51F98FA}"/>
              </a:ext>
            </a:extLst>
          </p:cNvPr>
          <p:cNvSpPr txBox="1"/>
          <p:nvPr/>
        </p:nvSpPr>
        <p:spPr>
          <a:xfrm>
            <a:off x="627135" y="3416316"/>
            <a:ext cx="17660865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latin typeface="CMR10"/>
              </a:rPr>
              <a:t>T</a:t>
            </a:r>
            <a:r>
              <a:rPr lang="en-US" sz="2800" b="0" i="0" u="none" strike="noStrike" baseline="0" dirty="0">
                <a:latin typeface="CMR10"/>
              </a:rPr>
              <a:t>echniques of FFT, reverse convolution, and research of MATLAB documentation and online resources.</a:t>
            </a:r>
            <a:endParaRPr lang="en-US" sz="2800" b="1" dirty="0">
              <a:solidFill>
                <a:srgbClr val="433831"/>
              </a:solidFill>
              <a:latin typeface="+mj-lt"/>
              <a:ea typeface="Alegreya Medium"/>
              <a:cs typeface="Alegreya Medium"/>
              <a:sym typeface="Alegreya Medium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7495331" y="-431639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0830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73066" y="3467100"/>
            <a:ext cx="8750219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3200" b="1" dirty="0">
                <a:solidFill>
                  <a:srgbClr val="5B4F47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Our system successfully implement 24 effects with counting reverse.</a:t>
            </a:r>
            <a:r>
              <a:rPr lang="en-US" sz="3200" b="1" dirty="0">
                <a:solidFill>
                  <a:srgbClr val="5B4F47"/>
                </a:solidFill>
                <a:latin typeface="Alegreya Ultra-Bold" panose="020B0604020202020204" charset="0"/>
                <a:ea typeface="Alegreya Ultra-Bold"/>
                <a:cs typeface="Alegreya Ultra-Bold"/>
                <a:sym typeface="Alegreya Ultra-Bold"/>
              </a:rPr>
              <a:t> </a:t>
            </a:r>
            <a:r>
              <a:rPr lang="en-US" sz="3200" b="0" i="0" u="none" strike="noStrike" baseline="0" dirty="0">
                <a:latin typeface="Alegreya Ultra-Bold" panose="020B0604020202020204" charset="0"/>
              </a:rPr>
              <a:t>We tested it using various audio types, including speech and music, and the</a:t>
            </a:r>
          </a:p>
          <a:p>
            <a:pPr algn="l"/>
            <a:r>
              <a:rPr lang="en-US" sz="3200" b="0" i="0" u="none" strike="noStrike" baseline="0" dirty="0">
                <a:latin typeface="Alegreya Ultra-Bold" panose="020B0604020202020204" charset="0"/>
              </a:rPr>
              <a:t>effects were applied effectively. </a:t>
            </a:r>
            <a:r>
              <a:rPr lang="en-US" sz="3200" b="1">
                <a:solidFill>
                  <a:srgbClr val="5B4F47"/>
                </a:solidFill>
                <a:latin typeface="Alegreya Ultra-Bold" panose="020B0604020202020204" charset="0"/>
                <a:ea typeface="Alegreya Ultra-Bold"/>
                <a:cs typeface="Alegreya Ultra-Bold"/>
                <a:sym typeface="Alegreya Ultra-Bold"/>
              </a:rPr>
              <a:t>However, </a:t>
            </a:r>
            <a:r>
              <a:rPr lang="en-US" sz="3200" b="1" dirty="0">
                <a:solidFill>
                  <a:srgbClr val="5B4F47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2 effect : Reverse Distortion &amp; Reverse Chorus has Major Errors and failed in Reverse time based effects.</a:t>
            </a:r>
          </a:p>
        </p:txBody>
      </p:sp>
      <p:sp>
        <p:nvSpPr>
          <p:cNvPr id="3" name="Freeform 3"/>
          <p:cNvSpPr/>
          <p:nvPr/>
        </p:nvSpPr>
        <p:spPr>
          <a:xfrm>
            <a:off x="1826275" y="2597602"/>
            <a:ext cx="4661650" cy="4605512"/>
          </a:xfrm>
          <a:custGeom>
            <a:avLst/>
            <a:gdLst/>
            <a:ahLst/>
            <a:cxnLst/>
            <a:rect l="l" t="t" r="r" b="b"/>
            <a:pathLst>
              <a:path w="6390038" h="6413359">
                <a:moveTo>
                  <a:pt x="0" y="0"/>
                </a:moveTo>
                <a:lnTo>
                  <a:pt x="6390037" y="0"/>
                </a:lnTo>
                <a:lnTo>
                  <a:pt x="6390037" y="6413359"/>
                </a:lnTo>
                <a:lnTo>
                  <a:pt x="0" y="64133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20767" y="1112410"/>
            <a:ext cx="7712615" cy="844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2"/>
              </a:lnSpc>
            </a:pPr>
            <a:r>
              <a:rPr lang="en-US" sz="6200" b="1" dirty="0">
                <a:solidFill>
                  <a:srgbClr val="5B4F47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Result &amp; Analysis </a:t>
            </a:r>
          </a:p>
        </p:txBody>
      </p:sp>
      <p:sp>
        <p:nvSpPr>
          <p:cNvPr id="11" name="Freeform 11"/>
          <p:cNvSpPr/>
          <p:nvPr/>
        </p:nvSpPr>
        <p:spPr>
          <a:xfrm rot="-10800000">
            <a:off x="14705440" y="-1389339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10496" y="8842342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01715">
            <a:off x="6290593" y="8534931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30" y="0"/>
                </a:lnTo>
                <a:lnTo>
                  <a:pt x="1450030" y="1130634"/>
                </a:lnTo>
                <a:lnTo>
                  <a:pt x="0" y="11306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649553">
            <a:off x="16915649" y="4829477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3"/>
          <p:cNvSpPr/>
          <p:nvPr/>
        </p:nvSpPr>
        <p:spPr>
          <a:xfrm>
            <a:off x="1056100" y="2619985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/>
          <p:cNvSpPr/>
          <p:nvPr/>
        </p:nvSpPr>
        <p:spPr>
          <a:xfrm>
            <a:off x="1056100" y="3056952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Two separate app user friendly interface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563289" y="2580829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User Interface for All Effects</a:t>
            </a: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5707A4A-E78F-1A57-DE55-EA11CD66CC61}"/>
              </a:ext>
            </a:extLst>
          </p:cNvPr>
          <p:cNvSpPr txBox="1"/>
          <p:nvPr/>
        </p:nvSpPr>
        <p:spPr>
          <a:xfrm>
            <a:off x="1563289" y="3068692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User Interface for Reverse Effects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User Interface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142846" y="270883"/>
            <a:ext cx="8953736" cy="4782495"/>
            <a:chOff x="0" y="0"/>
            <a:chExt cx="1737657" cy="15953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737657" cy="163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7">
            <a:extLst>
              <a:ext uri="{FF2B5EF4-FFF2-40B4-BE49-F238E27FC236}">
                <a16:creationId xmlns:a16="http://schemas.microsoft.com/office/drawing/2014/main" id="{D8EEF1B9-FF3B-BC95-0B91-16F613E9468C}"/>
              </a:ext>
            </a:extLst>
          </p:cNvPr>
          <p:cNvGrpSpPr/>
          <p:nvPr/>
        </p:nvGrpSpPr>
        <p:grpSpPr>
          <a:xfrm>
            <a:off x="9142845" y="5329853"/>
            <a:ext cx="8953736" cy="4922167"/>
            <a:chOff x="0" y="0"/>
            <a:chExt cx="1737657" cy="1595371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5F823A09-8F4B-2457-50A8-3F05B5CF1342}"/>
                </a:ext>
              </a:extLst>
            </p:cNvPr>
            <p:cNvSpPr/>
            <p:nvPr/>
          </p:nvSpPr>
          <p:spPr>
            <a:xfrm>
              <a:off x="0" y="0"/>
              <a:ext cx="1737657" cy="1595371"/>
            </a:xfrm>
            <a:custGeom>
              <a:avLst/>
              <a:gdLst/>
              <a:ahLst/>
              <a:cxnLst/>
              <a:rect l="l" t="t" r="r" b="b"/>
              <a:pathLst>
                <a:path w="1737657" h="1595371">
                  <a:moveTo>
                    <a:pt x="0" y="0"/>
                  </a:moveTo>
                  <a:lnTo>
                    <a:pt x="1737657" y="0"/>
                  </a:lnTo>
                  <a:lnTo>
                    <a:pt x="1737657" y="1595371"/>
                  </a:lnTo>
                  <a:lnTo>
                    <a:pt x="0" y="1595371"/>
                  </a:lnTo>
                  <a:close/>
                </a:path>
              </a:pathLst>
            </a:custGeom>
            <a:solidFill>
              <a:srgbClr val="A17A60"/>
            </a:solidFill>
          </p:spPr>
        </p:sp>
        <p:sp>
          <p:nvSpPr>
            <p:cNvPr id="5" name="TextBox 9">
              <a:extLst>
                <a:ext uri="{FF2B5EF4-FFF2-40B4-BE49-F238E27FC236}">
                  <a16:creationId xmlns:a16="http://schemas.microsoft.com/office/drawing/2014/main" id="{845F6DE2-CE26-190B-35F0-8B1A5F69C7E6}"/>
                </a:ext>
              </a:extLst>
            </p:cNvPr>
            <p:cNvSpPr txBox="1"/>
            <p:nvPr/>
          </p:nvSpPr>
          <p:spPr>
            <a:xfrm>
              <a:off x="0" y="-38100"/>
              <a:ext cx="1737657" cy="1633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81E10EC3-7E0B-90C0-7168-584D70FFCB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49" y="34979"/>
            <a:ext cx="8710661" cy="49139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C07A2D-A2F9-50FC-8A34-15D4543382B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676" y="5198153"/>
            <a:ext cx="8710661" cy="49221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22010784-2BD8-74D1-B66C-371DCD073C67}"/>
              </a:ext>
            </a:extLst>
          </p:cNvPr>
          <p:cNvGrpSpPr>
            <a:grpSpLocks noChangeAspect="1"/>
          </p:cNvGrpSpPr>
          <p:nvPr/>
        </p:nvGrpSpPr>
        <p:grpSpPr>
          <a:xfrm>
            <a:off x="497724" y="4008006"/>
            <a:ext cx="261444" cy="249084"/>
            <a:chOff x="0" y="0"/>
            <a:chExt cx="1772920" cy="1689100"/>
          </a:xfrm>
        </p:grpSpPr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B90A6067-D1AF-4331-197D-D503E77F45D4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57" name="TextBox 38">
            <a:extLst>
              <a:ext uri="{FF2B5EF4-FFF2-40B4-BE49-F238E27FC236}">
                <a16:creationId xmlns:a16="http://schemas.microsoft.com/office/drawing/2014/main" id="{FED1531B-DDDF-A095-C7A9-06D61FCB9912}"/>
              </a:ext>
            </a:extLst>
          </p:cNvPr>
          <p:cNvSpPr txBox="1"/>
          <p:nvPr/>
        </p:nvSpPr>
        <p:spPr>
          <a:xfrm>
            <a:off x="708500" y="3932815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Buttons</a:t>
            </a:r>
          </a:p>
        </p:txBody>
      </p:sp>
      <p:sp>
        <p:nvSpPr>
          <p:cNvPr id="60" name="TextBox 38">
            <a:extLst>
              <a:ext uri="{FF2B5EF4-FFF2-40B4-BE49-F238E27FC236}">
                <a16:creationId xmlns:a16="http://schemas.microsoft.com/office/drawing/2014/main" id="{6BD7383C-2329-326F-5D78-56FC0050BF81}"/>
              </a:ext>
            </a:extLst>
          </p:cNvPr>
          <p:cNvSpPr txBox="1"/>
          <p:nvPr/>
        </p:nvSpPr>
        <p:spPr>
          <a:xfrm>
            <a:off x="684472" y="4420678"/>
            <a:ext cx="7074261" cy="322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Browse button for file choose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All available effect buttons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Button to apply effect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Play different audios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Sound clea</a:t>
            </a: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 button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Reset button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Save button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32560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3071" y="5228141"/>
            <a:ext cx="4642674" cy="870501"/>
          </a:xfrm>
          <a:custGeom>
            <a:avLst/>
            <a:gdLst/>
            <a:ahLst/>
            <a:cxnLst/>
            <a:rect l="l" t="t" r="r" b="b"/>
            <a:pathLst>
              <a:path w="4642674" h="870501">
                <a:moveTo>
                  <a:pt x="0" y="0"/>
                </a:moveTo>
                <a:lnTo>
                  <a:pt x="4642673" y="0"/>
                </a:lnTo>
                <a:lnTo>
                  <a:pt x="4642673" y="870501"/>
                </a:lnTo>
                <a:lnTo>
                  <a:pt x="0" y="870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2370" y="1923365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3" y="0"/>
                </a:lnTo>
                <a:lnTo>
                  <a:pt x="678743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82370" y="2729713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3" y="0"/>
                </a:lnTo>
                <a:lnTo>
                  <a:pt x="678743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370" y="3517815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2" y="0"/>
                </a:lnTo>
                <a:lnTo>
                  <a:pt x="678742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728940" y="4318667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2" y="0"/>
                </a:lnTo>
                <a:lnTo>
                  <a:pt x="678742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62391" y="4353022"/>
            <a:ext cx="6784003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3200" b="1" dirty="0">
                <a:latin typeface="Alegreya Medium"/>
                <a:ea typeface="Alegreya Medium"/>
                <a:cs typeface="Alegreya Medium"/>
                <a:sym typeface="Alegreya Medium"/>
              </a:rPr>
              <a:t>Audio Applications</a:t>
            </a:r>
          </a:p>
        </p:txBody>
      </p:sp>
      <p:sp>
        <p:nvSpPr>
          <p:cNvPr id="10" name="Freeform 10"/>
          <p:cNvSpPr/>
          <p:nvPr/>
        </p:nvSpPr>
        <p:spPr>
          <a:xfrm>
            <a:off x="441218" y="8965596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10800000">
            <a:off x="14161143" y="-150301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01715">
            <a:off x="-899502" y="2993671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30" y="0"/>
                </a:lnTo>
                <a:lnTo>
                  <a:pt x="1450030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649553">
            <a:off x="16915649" y="4829477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5721679" y="-1259019"/>
            <a:ext cx="1142219" cy="1142219"/>
            <a:chOff x="0" y="0"/>
            <a:chExt cx="1522959" cy="1522959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B4F47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>
            <a:off x="15210539" y="702695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0414254" y="2122600"/>
            <a:ext cx="6673863" cy="5143227"/>
          </a:xfrm>
          <a:custGeom>
            <a:avLst/>
            <a:gdLst/>
            <a:ahLst/>
            <a:cxnLst/>
            <a:rect l="l" t="t" r="r" b="b"/>
            <a:pathLst>
              <a:path w="6673863" h="5143227">
                <a:moveTo>
                  <a:pt x="0" y="0"/>
                </a:moveTo>
                <a:lnTo>
                  <a:pt x="6673863" y="0"/>
                </a:lnTo>
                <a:lnTo>
                  <a:pt x="6673863" y="5143227"/>
                </a:lnTo>
                <a:lnTo>
                  <a:pt x="0" y="51432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1" name="TextBox 31"/>
          <p:cNvSpPr txBox="1"/>
          <p:nvPr/>
        </p:nvSpPr>
        <p:spPr>
          <a:xfrm>
            <a:off x="-227841" y="895643"/>
            <a:ext cx="6647401" cy="76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b="1" dirty="0">
                <a:solidFill>
                  <a:srgbClr val="745E4D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Applications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10888" y="2019318"/>
            <a:ext cx="6784003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3200" b="0" i="0" u="none" strike="noStrike" baseline="0" dirty="0">
                <a:latin typeface="Alegreya Bold" panose="020B0604020202020204" charset="0"/>
              </a:rPr>
              <a:t>Real-Time Audio Processing</a:t>
            </a:r>
            <a:endParaRPr lang="en-US" sz="3200" b="1" dirty="0">
              <a:solidFill>
                <a:srgbClr val="433831"/>
              </a:solidFill>
              <a:latin typeface="Alegreya Bold" panose="020B0604020202020204" charset="0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610888" y="2752728"/>
            <a:ext cx="6777608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3200" b="0" i="0" u="none" strike="noStrike" baseline="0" dirty="0">
                <a:latin typeface="Alegreya Bold" panose="020B0604020202020204" charset="0"/>
              </a:rPr>
              <a:t>Audio Editing and Production</a:t>
            </a:r>
            <a:endParaRPr lang="en-US" sz="3200" b="1" dirty="0">
              <a:solidFill>
                <a:srgbClr val="433831"/>
              </a:solidFill>
              <a:latin typeface="Alegreya Bold" panose="020B0604020202020204" charset="0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627903" y="3532534"/>
            <a:ext cx="6784003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3200" b="0" i="0" u="none" strike="noStrike" baseline="0" dirty="0">
                <a:latin typeface="Alegreya Bold" panose="020B0604020202020204" charset="0"/>
              </a:rPr>
              <a:t>Research in Audio Analysis</a:t>
            </a:r>
            <a:endParaRPr lang="en-US" sz="3200" b="1" dirty="0">
              <a:solidFill>
                <a:srgbClr val="433831"/>
              </a:solidFill>
              <a:latin typeface="Alegreya Bold" panose="020B0604020202020204" charset="0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36" name="TextBox 31">
            <a:extLst>
              <a:ext uri="{FF2B5EF4-FFF2-40B4-BE49-F238E27FC236}">
                <a16:creationId xmlns:a16="http://schemas.microsoft.com/office/drawing/2014/main" id="{1D33674B-B138-2F59-FD90-1EF86C64A563}"/>
              </a:ext>
            </a:extLst>
          </p:cNvPr>
          <p:cNvSpPr txBox="1"/>
          <p:nvPr/>
        </p:nvSpPr>
        <p:spPr>
          <a:xfrm>
            <a:off x="50707" y="5343152"/>
            <a:ext cx="6647401" cy="763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6"/>
              </a:lnSpc>
            </a:pPr>
            <a:r>
              <a:rPr lang="en-US" sz="5600" b="1" dirty="0">
                <a:solidFill>
                  <a:schemeClr val="bg1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Limitations</a:t>
            </a:r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7B3182D9-5F58-953E-9520-E7783FF5E586}"/>
              </a:ext>
            </a:extLst>
          </p:cNvPr>
          <p:cNvSpPr/>
          <p:nvPr/>
        </p:nvSpPr>
        <p:spPr>
          <a:xfrm>
            <a:off x="730867" y="6463006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3" y="0"/>
                </a:lnTo>
                <a:lnTo>
                  <a:pt x="678743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0BDFA621-3394-A594-B853-887E0068DE05}"/>
              </a:ext>
            </a:extLst>
          </p:cNvPr>
          <p:cNvSpPr/>
          <p:nvPr/>
        </p:nvSpPr>
        <p:spPr>
          <a:xfrm>
            <a:off x="730867" y="7251108"/>
            <a:ext cx="678743" cy="606323"/>
          </a:xfrm>
          <a:custGeom>
            <a:avLst/>
            <a:gdLst/>
            <a:ahLst/>
            <a:cxnLst/>
            <a:rect l="l" t="t" r="r" b="b"/>
            <a:pathLst>
              <a:path w="678743" h="606323">
                <a:moveTo>
                  <a:pt x="0" y="0"/>
                </a:moveTo>
                <a:lnTo>
                  <a:pt x="678742" y="0"/>
                </a:lnTo>
                <a:lnTo>
                  <a:pt x="678742" y="606323"/>
                </a:lnTo>
                <a:lnTo>
                  <a:pt x="0" y="6063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951C4B56-0912-525C-AB99-840F4C1F82D3}"/>
              </a:ext>
            </a:extLst>
          </p:cNvPr>
          <p:cNvSpPr txBox="1"/>
          <p:nvPr/>
        </p:nvSpPr>
        <p:spPr>
          <a:xfrm>
            <a:off x="1659385" y="6486021"/>
            <a:ext cx="6777608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3200" dirty="0">
                <a:solidFill>
                  <a:srgbClr val="433831"/>
                </a:solidFill>
                <a:latin typeface="Alegreya Bold" panose="020B0604020202020204" charset="0"/>
                <a:ea typeface="Alegreya Medium"/>
                <a:cs typeface="Alegreya Medium"/>
                <a:sym typeface="Alegreya Medium"/>
              </a:rPr>
              <a:t>Irreversibility of Time Based Effect</a:t>
            </a:r>
            <a:endParaRPr lang="en-US" sz="3200" b="1" dirty="0">
              <a:solidFill>
                <a:srgbClr val="433831"/>
              </a:solidFill>
              <a:latin typeface="Alegreya Bold" panose="020B0604020202020204" charset="0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2" name="TextBox 35">
            <a:extLst>
              <a:ext uri="{FF2B5EF4-FFF2-40B4-BE49-F238E27FC236}">
                <a16:creationId xmlns:a16="http://schemas.microsoft.com/office/drawing/2014/main" id="{CADBC525-FEA2-7704-FE3F-26BC18736FE2}"/>
              </a:ext>
            </a:extLst>
          </p:cNvPr>
          <p:cNvSpPr txBox="1"/>
          <p:nvPr/>
        </p:nvSpPr>
        <p:spPr>
          <a:xfrm>
            <a:off x="1676400" y="7265827"/>
            <a:ext cx="6784003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433831"/>
                </a:solidFill>
                <a:latin typeface="Alegreya Bold" panose="020B0604020202020204" charset="0"/>
                <a:ea typeface="Alegreya Medium"/>
                <a:cs typeface="Alegreya Medium"/>
                <a:sym typeface="Alegreya Medium"/>
              </a:rPr>
              <a:t>Limited User Customization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26029" y="3695575"/>
            <a:ext cx="10034287" cy="17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 b="1" dirty="0">
                <a:solidFill>
                  <a:srgbClr val="433831"/>
                </a:solidFill>
                <a:latin typeface="Alegreya Sans SC Heavy"/>
                <a:ea typeface="Alegreya Sans SC Heavy"/>
                <a:cs typeface="Alegreya Sans SC Heavy"/>
                <a:sym typeface="Alegreya Sans SC Heavy"/>
              </a:rPr>
              <a:t>Conclusion</a:t>
            </a:r>
          </a:p>
        </p:txBody>
      </p:sp>
      <p:sp>
        <p:nvSpPr>
          <p:cNvPr id="4" name="Freeform 4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1218" y="8965596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4161143" y="-150301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01715">
            <a:off x="472591" y="6879639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49553">
            <a:off x="16414023" y="2345747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3" name="Freeform 13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76135" y="5658866"/>
            <a:ext cx="261444" cy="249084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7" name="Freeform 1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56264" y="2865912"/>
            <a:ext cx="261444" cy="249084"/>
            <a:chOff x="0" y="0"/>
            <a:chExt cx="1772920" cy="1689100"/>
          </a:xfrm>
        </p:grpSpPr>
        <p:sp>
          <p:nvSpPr>
            <p:cNvPr id="19" name="Freeform 1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-533592" y="4726612"/>
            <a:ext cx="1067183" cy="1067183"/>
            <a:chOff x="0" y="0"/>
            <a:chExt cx="1422911" cy="1422911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422911" cy="1422911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52274" y="152274"/>
              <a:ext cx="1118362" cy="111836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85"/>
                  </a:lnSpc>
                </a:pPr>
                <a:endParaRPr/>
              </a:p>
            </p:txBody>
          </p:sp>
        </p:grpSp>
      </p:grpSp>
      <p:grpSp>
        <p:nvGrpSpPr>
          <p:cNvPr id="27" name="Group 27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34" name="Group 34"/>
          <p:cNvGrpSpPr/>
          <p:nvPr/>
        </p:nvGrpSpPr>
        <p:grpSpPr>
          <a:xfrm>
            <a:off x="10038069" y="-528883"/>
            <a:ext cx="1142219" cy="1142219"/>
            <a:chOff x="0" y="0"/>
            <a:chExt cx="1522959" cy="152295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42569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6856" y="3710166"/>
            <a:ext cx="10034287" cy="1717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7"/>
              </a:lnSpc>
              <a:spcBef>
                <a:spcPct val="0"/>
              </a:spcBef>
            </a:pPr>
            <a:r>
              <a:rPr lang="en-US" sz="10712" b="1" dirty="0">
                <a:solidFill>
                  <a:srgbClr val="433831"/>
                </a:solidFill>
                <a:latin typeface="Alegreya Sans SC Heavy"/>
                <a:ea typeface="Alegreya Sans SC Heavy"/>
                <a:cs typeface="Alegreya Sans SC Heavy"/>
                <a:sym typeface="Alegreya Sans SC Heavy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>
            <a:off x="7696085" y="4948236"/>
            <a:ext cx="6465058" cy="928617"/>
          </a:xfrm>
          <a:custGeom>
            <a:avLst/>
            <a:gdLst/>
            <a:ahLst/>
            <a:cxnLst/>
            <a:rect l="l" t="t" r="r" b="b"/>
            <a:pathLst>
              <a:path w="6465058" h="928617">
                <a:moveTo>
                  <a:pt x="0" y="0"/>
                </a:moveTo>
                <a:lnTo>
                  <a:pt x="6465058" y="0"/>
                </a:lnTo>
                <a:lnTo>
                  <a:pt x="6465058" y="928617"/>
                </a:lnTo>
                <a:lnTo>
                  <a:pt x="0" y="9286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8492" y="-99980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5366916" y="7231994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1218" y="8965596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366916" y="-1022664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01715">
            <a:off x="1788107" y="666667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544244" y="7545264"/>
            <a:ext cx="458160" cy="436499"/>
            <a:chOff x="0" y="0"/>
            <a:chExt cx="1772920" cy="1689100"/>
          </a:xfrm>
        </p:grpSpPr>
        <p:sp>
          <p:nvSpPr>
            <p:cNvPr id="13" name="Freeform 13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ADDC2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2676135" y="5658866"/>
            <a:ext cx="261444" cy="249084"/>
            <a:chOff x="0" y="0"/>
            <a:chExt cx="1772920" cy="1689100"/>
          </a:xfrm>
        </p:grpSpPr>
        <p:sp>
          <p:nvSpPr>
            <p:cNvPr id="15" name="Freeform 15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3663461" y="3237660"/>
            <a:ext cx="261444" cy="249084"/>
            <a:chOff x="0" y="0"/>
            <a:chExt cx="1772920" cy="1689100"/>
          </a:xfrm>
        </p:grpSpPr>
        <p:sp>
          <p:nvSpPr>
            <p:cNvPr id="17" name="Freeform 17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656264" y="2865912"/>
            <a:ext cx="261444" cy="249084"/>
            <a:chOff x="0" y="0"/>
            <a:chExt cx="1772920" cy="1689100"/>
          </a:xfrm>
        </p:grpSpPr>
        <p:sp>
          <p:nvSpPr>
            <p:cNvPr id="19" name="Freeform 19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A17A60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5150404" y="1941313"/>
            <a:ext cx="595772" cy="595772"/>
            <a:chOff x="0" y="0"/>
            <a:chExt cx="794363" cy="794363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794363" cy="794363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85010" y="85010"/>
              <a:ext cx="624344" cy="624344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610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1652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User Interface Features</a:t>
            </a:r>
          </a:p>
        </p:txBody>
      </p:sp>
      <p:grpSp>
        <p:nvGrpSpPr>
          <p:cNvPr id="52" name="Group 18">
            <a:extLst>
              <a:ext uri="{FF2B5EF4-FFF2-40B4-BE49-F238E27FC236}">
                <a16:creationId xmlns:a16="http://schemas.microsoft.com/office/drawing/2014/main" id="{22010784-2BD8-74D1-B66C-371DCD073C67}"/>
              </a:ext>
            </a:extLst>
          </p:cNvPr>
          <p:cNvGrpSpPr>
            <a:grpSpLocks noChangeAspect="1"/>
          </p:cNvGrpSpPr>
          <p:nvPr/>
        </p:nvGrpSpPr>
        <p:grpSpPr>
          <a:xfrm>
            <a:off x="1415038" y="1373580"/>
            <a:ext cx="261444" cy="249084"/>
            <a:chOff x="0" y="0"/>
            <a:chExt cx="1772920" cy="1689100"/>
          </a:xfrm>
        </p:grpSpPr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B90A6067-D1AF-4331-197D-D503E77F45D4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sp>
        <p:nvSpPr>
          <p:cNvPr id="60" name="TextBox 38">
            <a:extLst>
              <a:ext uri="{FF2B5EF4-FFF2-40B4-BE49-F238E27FC236}">
                <a16:creationId xmlns:a16="http://schemas.microsoft.com/office/drawing/2014/main" id="{6BD7383C-2329-326F-5D78-56FC0050BF81}"/>
              </a:ext>
            </a:extLst>
          </p:cNvPr>
          <p:cNvSpPr txBox="1"/>
          <p:nvPr/>
        </p:nvSpPr>
        <p:spPr>
          <a:xfrm>
            <a:off x="677244" y="2224723"/>
            <a:ext cx="7074261" cy="276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User can choose any file by browsing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Can see both original and effected graph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Can check if wanted to that reverse graph matched with original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Can save the audio</a:t>
            </a:r>
          </a:p>
          <a:p>
            <a:pPr marL="514350" lvl="0" indent="-514350" algn="l">
              <a:lnSpc>
                <a:spcPts val="363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Can apply multiple effect over one audio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1FB58C3-179A-32B3-8F7B-578D44A064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97" y="114029"/>
            <a:ext cx="8676028" cy="51720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20A9A4-B24E-F875-B2F0-65DD138103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896" y="5113634"/>
            <a:ext cx="8676027" cy="51625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4" name="Freeform 2">
            <a:extLst>
              <a:ext uri="{FF2B5EF4-FFF2-40B4-BE49-F238E27FC236}">
                <a16:creationId xmlns:a16="http://schemas.microsoft.com/office/drawing/2014/main" id="{71DEAF85-CBA6-4165-67ED-29CAD43F835A}"/>
              </a:ext>
            </a:extLst>
          </p:cNvPr>
          <p:cNvSpPr/>
          <p:nvPr/>
        </p:nvSpPr>
        <p:spPr>
          <a:xfrm>
            <a:off x="859762" y="6048066"/>
            <a:ext cx="5569328" cy="2246669"/>
          </a:xfrm>
          <a:custGeom>
            <a:avLst/>
            <a:gdLst/>
            <a:ahLst/>
            <a:cxnLst/>
            <a:rect l="l" t="t" r="r" b="b"/>
            <a:pathLst>
              <a:path w="5569328" h="1044249">
                <a:moveTo>
                  <a:pt x="0" y="0"/>
                </a:moveTo>
                <a:lnTo>
                  <a:pt x="5569328" y="0"/>
                </a:lnTo>
                <a:lnTo>
                  <a:pt x="5569328" y="1044250"/>
                </a:lnTo>
                <a:lnTo>
                  <a:pt x="0" y="10442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04D3112B-4951-1F52-1184-4BE88CB6974E}"/>
              </a:ext>
            </a:extLst>
          </p:cNvPr>
          <p:cNvSpPr txBox="1"/>
          <p:nvPr/>
        </p:nvSpPr>
        <p:spPr>
          <a:xfrm>
            <a:off x="560052" y="6345148"/>
            <a:ext cx="6168747" cy="1652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Example of Graphs</a:t>
            </a:r>
          </a:p>
        </p:txBody>
      </p:sp>
    </p:spTree>
    <p:extLst>
      <p:ext uri="{BB962C8B-B14F-4D97-AF65-F5344CB8AC3E}">
        <p14:creationId xmlns:p14="http://schemas.microsoft.com/office/powerpoint/2010/main" val="96201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28060" y="-580689"/>
            <a:ext cx="10801229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071946" y="2771173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757275" y="294021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Basic Effects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071946" y="3588145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5066478" y="6908196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2592101" y="2755206"/>
            <a:ext cx="7326865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Gain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592101" y="3588145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Trim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39" name="Freeform 16">
            <a:extLst>
              <a:ext uri="{FF2B5EF4-FFF2-40B4-BE49-F238E27FC236}">
                <a16:creationId xmlns:a16="http://schemas.microsoft.com/office/drawing/2014/main" id="{9BD1DFE9-AE4B-C44F-D912-2787C47F50A4}"/>
              </a:ext>
            </a:extLst>
          </p:cNvPr>
          <p:cNvSpPr/>
          <p:nvPr/>
        </p:nvSpPr>
        <p:spPr>
          <a:xfrm>
            <a:off x="2071946" y="4405117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953A0AA9-E5A3-2E6E-8CE7-A3EB6383D33D}"/>
              </a:ext>
            </a:extLst>
          </p:cNvPr>
          <p:cNvSpPr/>
          <p:nvPr/>
        </p:nvSpPr>
        <p:spPr>
          <a:xfrm>
            <a:off x="2071945" y="5221630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6C69B71A-B8FC-EB69-EC8B-1F3D3A2C8489}"/>
              </a:ext>
            </a:extLst>
          </p:cNvPr>
          <p:cNvSpPr/>
          <p:nvPr/>
        </p:nvSpPr>
        <p:spPr>
          <a:xfrm>
            <a:off x="2071943" y="6032685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A19B7348-3B9D-5143-AD67-EA96FD98AC3E}"/>
              </a:ext>
            </a:extLst>
          </p:cNvPr>
          <p:cNvSpPr/>
          <p:nvPr/>
        </p:nvSpPr>
        <p:spPr>
          <a:xfrm>
            <a:off x="2071943" y="6730753"/>
            <a:ext cx="442657" cy="395427"/>
          </a:xfrm>
          <a:custGeom>
            <a:avLst/>
            <a:gdLst/>
            <a:ahLst/>
            <a:cxnLst/>
            <a:rect l="l" t="t" r="r" b="b"/>
            <a:pathLst>
              <a:path w="442657" h="395427">
                <a:moveTo>
                  <a:pt x="0" y="0"/>
                </a:moveTo>
                <a:lnTo>
                  <a:pt x="442657" y="0"/>
                </a:lnTo>
                <a:lnTo>
                  <a:pt x="442657" y="395427"/>
                </a:lnTo>
                <a:lnTo>
                  <a:pt x="0" y="395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5707A4A-E78F-1A57-DE55-EA11CD66CC61}"/>
              </a:ext>
            </a:extLst>
          </p:cNvPr>
          <p:cNvSpPr txBox="1"/>
          <p:nvPr/>
        </p:nvSpPr>
        <p:spPr>
          <a:xfrm>
            <a:off x="2592101" y="4392927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Fade in </a:t>
            </a: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56E16205-2FB2-6884-595E-24F84DC8AD02}"/>
              </a:ext>
            </a:extLst>
          </p:cNvPr>
          <p:cNvSpPr txBox="1"/>
          <p:nvPr/>
        </p:nvSpPr>
        <p:spPr>
          <a:xfrm>
            <a:off x="2592100" y="5205661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Fade out</a:t>
            </a:r>
          </a:p>
        </p:txBody>
      </p:sp>
      <p:sp>
        <p:nvSpPr>
          <p:cNvPr id="45" name="TextBox 38">
            <a:extLst>
              <a:ext uri="{FF2B5EF4-FFF2-40B4-BE49-F238E27FC236}">
                <a16:creationId xmlns:a16="http://schemas.microsoft.com/office/drawing/2014/main" id="{35895A2C-445C-B2E0-D515-2C04BDB6BBB0}"/>
              </a:ext>
            </a:extLst>
          </p:cNvPr>
          <p:cNvSpPr txBox="1"/>
          <p:nvPr/>
        </p:nvSpPr>
        <p:spPr>
          <a:xfrm>
            <a:off x="2514600" y="5980057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Reverse</a:t>
            </a:r>
            <a:endParaRPr lang="en-US" sz="2799" b="1" u="none" dirty="0">
              <a:solidFill>
                <a:srgbClr val="433831"/>
              </a:solidFill>
              <a:latin typeface="Alegreya Medium"/>
              <a:ea typeface="Alegreya Medium"/>
              <a:cs typeface="Alegreya Medium"/>
              <a:sym typeface="Alegreya Medium"/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B27C1F72-FFC1-9223-BB18-81E6F1408A25}"/>
              </a:ext>
            </a:extLst>
          </p:cNvPr>
          <p:cNvSpPr txBox="1"/>
          <p:nvPr/>
        </p:nvSpPr>
        <p:spPr>
          <a:xfrm>
            <a:off x="2514600" y="6709207"/>
            <a:ext cx="7074261" cy="45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 b="1" u="none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Speed up/down</a:t>
            </a:r>
          </a:p>
        </p:txBody>
      </p:sp>
    </p:spTree>
    <p:extLst>
      <p:ext uri="{BB962C8B-B14F-4D97-AF65-F5344CB8AC3E}">
        <p14:creationId xmlns:p14="http://schemas.microsoft.com/office/powerpoint/2010/main" val="603153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Multiply Signal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Gain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0105E04-0D72-7D5B-C13A-2B559BFF95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712" y="1500505"/>
            <a:ext cx="8587623" cy="7104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627B86-E4B5-C05A-4BF0-C89956B59D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0" y="2829838"/>
            <a:ext cx="9115430" cy="3318458"/>
          </a:xfrm>
          <a:prstGeom prst="rect">
            <a:avLst/>
          </a:prstGeom>
        </p:spPr>
      </p:pic>
      <p:sp>
        <p:nvSpPr>
          <p:cNvPr id="40" name="TextBox 37">
            <a:extLst>
              <a:ext uri="{FF2B5EF4-FFF2-40B4-BE49-F238E27FC236}">
                <a16:creationId xmlns:a16="http://schemas.microsoft.com/office/drawing/2014/main" id="{2873BB80-20DC-E46E-38F1-3231F9665BAC}"/>
              </a:ext>
            </a:extLst>
          </p:cNvPr>
          <p:cNvSpPr txBox="1"/>
          <p:nvPr/>
        </p:nvSpPr>
        <p:spPr>
          <a:xfrm>
            <a:off x="12234816" y="75818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Amplify </a:t>
            </a: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2x</a:t>
            </a:r>
          </a:p>
        </p:txBody>
      </p:sp>
    </p:spTree>
    <p:extLst>
      <p:ext uri="{BB962C8B-B14F-4D97-AF65-F5344CB8AC3E}">
        <p14:creationId xmlns:p14="http://schemas.microsoft.com/office/powerpoint/2010/main" val="284715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Multiply Signal factor&lt; 1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Reverse Gain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0627B86-E4B5-C05A-4BF0-C89956B59D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21" y="5512172"/>
            <a:ext cx="9695102" cy="3318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5096B9-C162-672C-4949-CD910903A2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1270760"/>
            <a:ext cx="8171540" cy="3728916"/>
          </a:xfrm>
          <a:prstGeom prst="rect">
            <a:avLst/>
          </a:prstGeom>
        </p:spPr>
      </p:pic>
      <p:sp>
        <p:nvSpPr>
          <p:cNvPr id="4" name="TextBox 37">
            <a:extLst>
              <a:ext uri="{FF2B5EF4-FFF2-40B4-BE49-F238E27FC236}">
                <a16:creationId xmlns:a16="http://schemas.microsoft.com/office/drawing/2014/main" id="{18D7DBBA-5856-6992-9A1D-0B5D09AEBC3D}"/>
              </a:ext>
            </a:extLst>
          </p:cNvPr>
          <p:cNvSpPr txBox="1"/>
          <p:nvPr/>
        </p:nvSpPr>
        <p:spPr>
          <a:xfrm>
            <a:off x="12643367" y="5287325"/>
            <a:ext cx="7957816" cy="469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Amplify  </a:t>
            </a:r>
            <a:r>
              <a:rPr lang="en-US" sz="32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0.5x</a:t>
            </a:r>
          </a:p>
        </p:txBody>
      </p:sp>
    </p:spTree>
    <p:extLst>
      <p:ext uri="{BB962C8B-B14F-4D97-AF65-F5344CB8AC3E}">
        <p14:creationId xmlns:p14="http://schemas.microsoft.com/office/powerpoint/2010/main" val="240330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10800000">
            <a:off x="15537188" y="-2001127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1676483" y="9492591"/>
            <a:ext cx="3352965" cy="2840876"/>
          </a:xfrm>
          <a:custGeom>
            <a:avLst/>
            <a:gdLst/>
            <a:ahLst/>
            <a:cxnLst/>
            <a:rect l="l" t="t" r="r" b="b"/>
            <a:pathLst>
              <a:path w="3352965" h="2840876">
                <a:moveTo>
                  <a:pt x="0" y="0"/>
                </a:moveTo>
                <a:lnTo>
                  <a:pt x="3352965" y="0"/>
                </a:lnTo>
                <a:lnTo>
                  <a:pt x="3352965" y="2840876"/>
                </a:lnTo>
                <a:lnTo>
                  <a:pt x="0" y="2840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01715">
            <a:off x="7091195" y="10031707"/>
            <a:ext cx="1450030" cy="1130633"/>
          </a:xfrm>
          <a:custGeom>
            <a:avLst/>
            <a:gdLst/>
            <a:ahLst/>
            <a:cxnLst/>
            <a:rect l="l" t="t" r="r" b="b"/>
            <a:pathLst>
              <a:path w="1450030" h="1130633">
                <a:moveTo>
                  <a:pt x="0" y="0"/>
                </a:moveTo>
                <a:lnTo>
                  <a:pt x="1450029" y="0"/>
                </a:lnTo>
                <a:lnTo>
                  <a:pt x="1450029" y="1130633"/>
                </a:lnTo>
                <a:lnTo>
                  <a:pt x="0" y="1130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649553">
            <a:off x="17991558" y="-1216005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0609179" y="9850018"/>
            <a:ext cx="1172978" cy="1172978"/>
            <a:chOff x="0" y="0"/>
            <a:chExt cx="1563971" cy="1563971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563971" cy="1563971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167370" y="167370"/>
              <a:ext cx="1229231" cy="1229231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171"/>
                  </a:lnSpc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6237930" y="-571110"/>
            <a:ext cx="1142219" cy="1142219"/>
            <a:chOff x="0" y="0"/>
            <a:chExt cx="1522959" cy="1522959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0"/>
              <a:ext cx="1522959" cy="1522959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17A60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162981" y="162981"/>
              <a:ext cx="1196997" cy="119699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F7F4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8"/>
                  </a:lnSpc>
                </a:pPr>
                <a:endParaRPr/>
              </a:p>
            </p:txBody>
          </p:sp>
        </p:grpSp>
      </p:grpSp>
      <p:sp>
        <p:nvSpPr>
          <p:cNvPr id="35" name="Freeform 35"/>
          <p:cNvSpPr/>
          <p:nvPr/>
        </p:nvSpPr>
        <p:spPr>
          <a:xfrm>
            <a:off x="-2556469" y="-14289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10800000">
            <a:off x="16306800" y="8229600"/>
            <a:ext cx="4294383" cy="4114800"/>
          </a:xfrm>
          <a:custGeom>
            <a:avLst/>
            <a:gdLst/>
            <a:ahLst/>
            <a:cxnLst/>
            <a:rect l="l" t="t" r="r" b="b"/>
            <a:pathLst>
              <a:path w="4294383" h="4114800">
                <a:moveTo>
                  <a:pt x="0" y="0"/>
                </a:moveTo>
                <a:lnTo>
                  <a:pt x="4294384" y="0"/>
                </a:lnTo>
                <a:lnTo>
                  <a:pt x="429438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759168" y="2117149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Cutting signal</a:t>
            </a:r>
          </a:p>
        </p:txBody>
      </p:sp>
      <p:sp>
        <p:nvSpPr>
          <p:cNvPr id="12" name="Freeform 12"/>
          <p:cNvSpPr/>
          <p:nvPr/>
        </p:nvSpPr>
        <p:spPr>
          <a:xfrm>
            <a:off x="-123818" y="-2344"/>
            <a:ext cx="7080320" cy="1327560"/>
          </a:xfrm>
          <a:custGeom>
            <a:avLst/>
            <a:gdLst/>
            <a:ahLst/>
            <a:cxnLst/>
            <a:rect l="l" t="t" r="r" b="b"/>
            <a:pathLst>
              <a:path w="7080320" h="1327560">
                <a:moveTo>
                  <a:pt x="0" y="0"/>
                </a:moveTo>
                <a:lnTo>
                  <a:pt x="7080320" y="0"/>
                </a:lnTo>
                <a:lnTo>
                  <a:pt x="7080320" y="1327560"/>
                </a:lnTo>
                <a:lnTo>
                  <a:pt x="0" y="1327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91419" y="295104"/>
            <a:ext cx="6168747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66"/>
              </a:lnSpc>
            </a:pPr>
            <a:r>
              <a:rPr lang="en-US" sz="6204" b="1" dirty="0">
                <a:solidFill>
                  <a:srgbClr val="5B4636"/>
                </a:solidFill>
                <a:latin typeface="Alegreya Ultra-Bold"/>
                <a:ea typeface="Alegreya Ultra-Bold"/>
                <a:cs typeface="Alegreya Ultra-Bold"/>
                <a:sym typeface="Alegreya Ultra-Bold"/>
              </a:rPr>
              <a:t>Trim</a:t>
            </a:r>
          </a:p>
        </p:txBody>
      </p:sp>
      <p:grpSp>
        <p:nvGrpSpPr>
          <p:cNvPr id="50" name="Group 18">
            <a:extLst>
              <a:ext uri="{FF2B5EF4-FFF2-40B4-BE49-F238E27FC236}">
                <a16:creationId xmlns:a16="http://schemas.microsoft.com/office/drawing/2014/main" id="{65938ABC-8E02-9EFF-85A2-7B5417C51E43}"/>
              </a:ext>
            </a:extLst>
          </p:cNvPr>
          <p:cNvGrpSpPr>
            <a:grpSpLocks noChangeAspect="1"/>
          </p:cNvGrpSpPr>
          <p:nvPr/>
        </p:nvGrpSpPr>
        <p:grpSpPr>
          <a:xfrm>
            <a:off x="445932" y="2184911"/>
            <a:ext cx="261444" cy="249084"/>
            <a:chOff x="0" y="0"/>
            <a:chExt cx="1772920" cy="1689100"/>
          </a:xfrm>
        </p:grpSpPr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AA5CE1A3-5B63-5D13-FE01-2914234425E1}"/>
                </a:ext>
              </a:extLst>
            </p:cNvPr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745E4D"/>
            </a:solidFill>
          </p:spPr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8EE3633-0904-3AA5-2EAE-C200BFAEBE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68" y="1709847"/>
            <a:ext cx="8937188" cy="6867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2F78EF-D2D3-7085-FE48-71FE4825AB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56" y="3109569"/>
            <a:ext cx="6418358" cy="5290283"/>
          </a:xfrm>
          <a:prstGeom prst="rect">
            <a:avLst/>
          </a:prstGeom>
        </p:spPr>
      </p:pic>
      <p:sp>
        <p:nvSpPr>
          <p:cNvPr id="7" name="TextBox 37">
            <a:extLst>
              <a:ext uri="{FF2B5EF4-FFF2-40B4-BE49-F238E27FC236}">
                <a16:creationId xmlns:a16="http://schemas.microsoft.com/office/drawing/2014/main" id="{462BA361-E6E1-E817-E333-0E62B82B164A}"/>
              </a:ext>
            </a:extLst>
          </p:cNvPr>
          <p:cNvSpPr txBox="1"/>
          <p:nvPr/>
        </p:nvSpPr>
        <p:spPr>
          <a:xfrm>
            <a:off x="12234816" y="758186"/>
            <a:ext cx="7326865" cy="469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St = </a:t>
            </a:r>
            <a:r>
              <a:rPr lang="en-US" sz="3200" b="1" dirty="0">
                <a:solidFill>
                  <a:srgbClr val="433831"/>
                </a:solidFill>
                <a:ea typeface="Alegreya Medium"/>
                <a:cs typeface="Alegreya Medium"/>
                <a:sym typeface="Alegreya Medium"/>
              </a:rPr>
              <a:t>3s</a:t>
            </a:r>
            <a:r>
              <a:rPr lang="en-US" sz="3200" b="1" dirty="0">
                <a:solidFill>
                  <a:srgbClr val="433831"/>
                </a:solidFill>
                <a:latin typeface="Alegreya Medium"/>
                <a:ea typeface="Alegreya Medium"/>
                <a:cs typeface="Alegreya Medium"/>
                <a:sym typeface="Alegreya Medium"/>
              </a:rPr>
              <a:t> , Ct= </a:t>
            </a:r>
            <a:r>
              <a:rPr lang="en-US" sz="3200" b="1" dirty="0">
                <a:solidFill>
                  <a:srgbClr val="433831"/>
                </a:solidFill>
                <a:latin typeface="+mj-lt"/>
                <a:ea typeface="Alegreya Medium"/>
                <a:cs typeface="Alegreya Medium"/>
                <a:sym typeface="Alegreya Medium"/>
              </a:rPr>
              <a:t>6s</a:t>
            </a:r>
          </a:p>
        </p:txBody>
      </p:sp>
    </p:spTree>
    <p:extLst>
      <p:ext uri="{BB962C8B-B14F-4D97-AF65-F5344CB8AC3E}">
        <p14:creationId xmlns:p14="http://schemas.microsoft.com/office/powerpoint/2010/main" val="314663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682</Words>
  <Application>Microsoft Office PowerPoint</Application>
  <PresentationFormat>Custom</PresentationFormat>
  <Paragraphs>159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Alegreya Bold</vt:lpstr>
      <vt:lpstr>Arial</vt:lpstr>
      <vt:lpstr>Alegreya Ultra-Bold</vt:lpstr>
      <vt:lpstr>CMR10</vt:lpstr>
      <vt:lpstr>Calibri</vt:lpstr>
      <vt:lpstr>Alegreya Sans SC Heavy</vt:lpstr>
      <vt:lpstr>Alegreya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Beige Minimalist Modern illustrated Book Lover Presentation</dc:title>
  <dc:creator>Rakibul Hassan</dc:creator>
  <cp:lastModifiedBy>Rakibul Hassan</cp:lastModifiedBy>
  <cp:revision>9</cp:revision>
  <dcterms:created xsi:type="dcterms:W3CDTF">2006-08-16T00:00:00Z</dcterms:created>
  <dcterms:modified xsi:type="dcterms:W3CDTF">2024-10-06T01:21:53Z</dcterms:modified>
  <dc:identifier>DAGSuO0Bcpo</dc:identifier>
</cp:coreProperties>
</file>